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85" r:id="rId2"/>
    <p:sldId id="259" r:id="rId3"/>
    <p:sldId id="265" r:id="rId4"/>
    <p:sldId id="262" r:id="rId5"/>
    <p:sldId id="264" r:id="rId6"/>
    <p:sldId id="263" r:id="rId7"/>
    <p:sldId id="272" r:id="rId8"/>
    <p:sldId id="275" r:id="rId9"/>
    <p:sldId id="276" r:id="rId10"/>
    <p:sldId id="277" r:id="rId11"/>
    <p:sldId id="278" r:id="rId12"/>
    <p:sldId id="260" r:id="rId13"/>
    <p:sldId id="290" r:id="rId14"/>
    <p:sldId id="273" r:id="rId15"/>
    <p:sldId id="274" r:id="rId16"/>
    <p:sldId id="281" r:id="rId17"/>
    <p:sldId id="280" r:id="rId18"/>
    <p:sldId id="288" r:id="rId19"/>
    <p:sldId id="261" r:id="rId20"/>
    <p:sldId id="270" r:id="rId21"/>
    <p:sldId id="287" r:id="rId22"/>
    <p:sldId id="282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15" autoAdjust="0"/>
    <p:restoredTop sz="82673" autoAdjust="0"/>
  </p:normalViewPr>
  <p:slideViewPr>
    <p:cSldViewPr snapToGrid="0" snapToObjects="1">
      <p:cViewPr varScale="1">
        <p:scale>
          <a:sx n="95" d="100"/>
          <a:sy n="95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AB949-2782-4160-9394-07FA316B6FCD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E6E8A-45EC-42EE-9EEF-18396410C3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34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6E8A-45EC-42EE-9EEF-18396410C39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613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6E8A-45EC-42EE-9EEF-18396410C39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06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6E8A-45EC-42EE-9EEF-18396410C39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84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6E8A-45EC-42EE-9EEF-18396410C39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37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6E8A-45EC-42EE-9EEF-18396410C39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68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6E8A-45EC-42EE-9EEF-18396410C39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42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6E8A-45EC-42EE-9EEF-18396410C39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75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6E8A-45EC-42EE-9EEF-18396410C39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060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6E8A-45EC-42EE-9EEF-18396410C39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41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6E8A-45EC-42EE-9EEF-18396410C39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0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6E8A-45EC-42EE-9EEF-18396410C39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41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1EA1-0FDE-4D46-B337-DCB4DE5BD1BF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E270-C299-0A4F-903D-107FD56C7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96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1EA1-0FDE-4D46-B337-DCB4DE5BD1BF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E270-C299-0A4F-903D-107FD56C7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48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1EA1-0FDE-4D46-B337-DCB4DE5BD1BF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E270-C299-0A4F-903D-107FD56C7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70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1EA1-0FDE-4D46-B337-DCB4DE5BD1BF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E270-C299-0A4F-903D-107FD56C7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68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1EA1-0FDE-4D46-B337-DCB4DE5BD1BF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E270-C299-0A4F-903D-107FD56C7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38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1EA1-0FDE-4D46-B337-DCB4DE5BD1BF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E270-C299-0A4F-903D-107FD56C7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2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1EA1-0FDE-4D46-B337-DCB4DE5BD1BF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E270-C299-0A4F-903D-107FD56C7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19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1EA1-0FDE-4D46-B337-DCB4DE5BD1BF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E270-C299-0A4F-903D-107FD56C7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02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1EA1-0FDE-4D46-B337-DCB4DE5BD1BF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E270-C299-0A4F-903D-107FD56C7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28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1EA1-0FDE-4D46-B337-DCB4DE5BD1BF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E270-C299-0A4F-903D-107FD56C7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48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1EA1-0FDE-4D46-B337-DCB4DE5BD1BF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E270-C299-0A4F-903D-107FD56C7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27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01EA1-0FDE-4D46-B337-DCB4DE5BD1BF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0E270-C299-0A4F-903D-107FD56C7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1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3714" y="4862285"/>
            <a:ext cx="54242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Łukasz Stankiewicz</a:t>
            </a:r>
          </a:p>
          <a:p>
            <a:pPr algn="r"/>
            <a:r>
              <a:rPr lang="en-US" sz="4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Ateneum</a:t>
            </a:r>
            <a:r>
              <a:rPr lang="en-US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Szkoła</a:t>
            </a:r>
            <a:r>
              <a:rPr lang="en-US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Wyższa</a:t>
            </a:r>
            <a:endParaRPr lang="pl-PL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421" y="2523828"/>
            <a:ext cx="9132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Kto</a:t>
            </a: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5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odpowiada</a:t>
            </a: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5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za</a:t>
            </a: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5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uniwersytet</a:t>
            </a: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  <a:endParaRPr lang="pl-PL" sz="5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7340792" y="3615010"/>
            <a:ext cx="3867150" cy="2928530"/>
          </a:xfrm>
          <a:prstGeom prst="flowChartMagneticDisk">
            <a:avLst/>
          </a:prstGeom>
          <a:solidFill>
            <a:srgbClr val="DEEBF7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ight Arrow 14"/>
          <p:cNvSpPr/>
          <p:nvPr/>
        </p:nvSpPr>
        <p:spPr>
          <a:xfrm rot="1420200">
            <a:off x="6147587" y="3391341"/>
            <a:ext cx="1104476" cy="56043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ight Arrow 6"/>
          <p:cNvSpPr/>
          <p:nvPr/>
        </p:nvSpPr>
        <p:spPr>
          <a:xfrm rot="1451774">
            <a:off x="2810704" y="1831346"/>
            <a:ext cx="1048717" cy="560438"/>
          </a:xfrm>
          <a:prstGeom prst="rightArrow">
            <a:avLst/>
          </a:prstGeom>
          <a:pattFill prst="dk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5" name="Picture 11" descr="Renewal Of State Owned Forest Farm Svg Png Icon Free Download (#333344) -  OnlineWebFont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55" y="1766832"/>
            <a:ext cx="1802186" cy="173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8318240" y="4852580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val 16"/>
          <p:cNvSpPr/>
          <p:nvPr/>
        </p:nvSpPr>
        <p:spPr>
          <a:xfrm>
            <a:off x="9070156" y="4325649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val 17"/>
          <p:cNvSpPr/>
          <p:nvPr/>
        </p:nvSpPr>
        <p:spPr>
          <a:xfrm>
            <a:off x="9683363" y="5271680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val 18"/>
          <p:cNvSpPr/>
          <p:nvPr/>
        </p:nvSpPr>
        <p:spPr>
          <a:xfrm>
            <a:off x="10454085" y="4352110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val 19"/>
          <p:cNvSpPr/>
          <p:nvPr/>
        </p:nvSpPr>
        <p:spPr>
          <a:xfrm>
            <a:off x="7850956" y="5647510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val 20"/>
          <p:cNvSpPr/>
          <p:nvPr/>
        </p:nvSpPr>
        <p:spPr>
          <a:xfrm>
            <a:off x="10658296" y="5749223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oup 11"/>
          <p:cNvGrpSpPr/>
          <p:nvPr/>
        </p:nvGrpSpPr>
        <p:grpSpPr>
          <a:xfrm>
            <a:off x="187976" y="80866"/>
            <a:ext cx="2432807" cy="2429128"/>
            <a:chOff x="187976" y="80866"/>
            <a:chExt cx="2432807" cy="2429128"/>
          </a:xfrm>
        </p:grpSpPr>
        <p:sp>
          <p:nvSpPr>
            <p:cNvPr id="2" name="Oval 1"/>
            <p:cNvSpPr/>
            <p:nvPr/>
          </p:nvSpPr>
          <p:spPr>
            <a:xfrm>
              <a:off x="187976" y="125835"/>
              <a:ext cx="2432807" cy="238415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37" name="Picture 13" descr="Society Icon #27943 - Free Icons Libra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12" y="80866"/>
              <a:ext cx="2250749" cy="225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https://png2.cleanpng.com/sh/8446ee21c0e09cd567fc7184ad764a47/L0KzQYm3VMA3N6J8fZH0aYP2gLBuTgN6dpDzkd82ZILkh7r1h71jdJDsRel4cnSwfrE0kPFzc5pzf58AYXO6R4W8hPY0OGdqSZCEMUa4RYO5VcE2OmQ1SqIDOUO8SYa8TwBvbz==/kisspng-synonym-drawing-blog-word-no-parking-5ac7745df306e1.91655225152302089399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8989">
            <a:off x="2646320" y="1441197"/>
            <a:ext cx="1307270" cy="130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95649" y="1254672"/>
            <a:ext cx="540000" cy="5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val 4"/>
          <p:cNvSpPr/>
          <p:nvPr/>
        </p:nvSpPr>
        <p:spPr>
          <a:xfrm>
            <a:off x="4443099" y="3083472"/>
            <a:ext cx="540000" cy="5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val 5"/>
          <p:cNvSpPr/>
          <p:nvPr/>
        </p:nvSpPr>
        <p:spPr>
          <a:xfrm>
            <a:off x="8720897" y="2241046"/>
            <a:ext cx="540000" cy="5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5700399" y="3618985"/>
            <a:ext cx="540000" cy="5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val 7"/>
          <p:cNvSpPr/>
          <p:nvPr/>
        </p:nvSpPr>
        <p:spPr>
          <a:xfrm>
            <a:off x="8774861" y="3795734"/>
            <a:ext cx="540000" cy="5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val 8"/>
          <p:cNvSpPr/>
          <p:nvPr/>
        </p:nvSpPr>
        <p:spPr>
          <a:xfrm>
            <a:off x="4881249" y="4931322"/>
            <a:ext cx="540000" cy="5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val 9"/>
          <p:cNvSpPr/>
          <p:nvPr/>
        </p:nvSpPr>
        <p:spPr>
          <a:xfrm>
            <a:off x="11301099" y="1254672"/>
            <a:ext cx="540000" cy="5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val 10"/>
          <p:cNvSpPr/>
          <p:nvPr/>
        </p:nvSpPr>
        <p:spPr>
          <a:xfrm>
            <a:off x="9643749" y="5655222"/>
            <a:ext cx="540000" cy="5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Connector 12"/>
          <p:cNvCxnSpPr>
            <a:stCxn id="4" idx="6"/>
            <a:endCxn id="6" idx="1"/>
          </p:cNvCxnSpPr>
          <p:nvPr/>
        </p:nvCxnSpPr>
        <p:spPr>
          <a:xfrm>
            <a:off x="6335649" y="1524672"/>
            <a:ext cx="2464329" cy="7954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4"/>
            <a:endCxn id="7" idx="7"/>
          </p:cNvCxnSpPr>
          <p:nvPr/>
        </p:nvCxnSpPr>
        <p:spPr>
          <a:xfrm flipH="1">
            <a:off x="6161318" y="2781046"/>
            <a:ext cx="2829579" cy="917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8" idx="7"/>
          </p:cNvCxnSpPr>
          <p:nvPr/>
        </p:nvCxnSpPr>
        <p:spPr>
          <a:xfrm flipH="1">
            <a:off x="9235780" y="1794672"/>
            <a:ext cx="2335319" cy="20801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2"/>
            <a:endCxn id="4" idx="6"/>
          </p:cNvCxnSpPr>
          <p:nvPr/>
        </p:nvCxnSpPr>
        <p:spPr>
          <a:xfrm flipH="1">
            <a:off x="6335649" y="1524672"/>
            <a:ext cx="4965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4"/>
            <a:endCxn id="5" idx="4"/>
          </p:cNvCxnSpPr>
          <p:nvPr/>
        </p:nvCxnSpPr>
        <p:spPr>
          <a:xfrm>
            <a:off x="4713099" y="36234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5" idx="3"/>
          </p:cNvCxnSpPr>
          <p:nvPr/>
        </p:nvCxnSpPr>
        <p:spPr>
          <a:xfrm flipH="1" flipV="1">
            <a:off x="4522180" y="3544391"/>
            <a:ext cx="359069" cy="16569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6"/>
            <a:endCxn id="11" idx="2"/>
          </p:cNvCxnSpPr>
          <p:nvPr/>
        </p:nvCxnSpPr>
        <p:spPr>
          <a:xfrm>
            <a:off x="5421249" y="5201322"/>
            <a:ext cx="422250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7"/>
            <a:endCxn id="6" idx="2"/>
          </p:cNvCxnSpPr>
          <p:nvPr/>
        </p:nvCxnSpPr>
        <p:spPr>
          <a:xfrm flipV="1">
            <a:off x="4904018" y="2511046"/>
            <a:ext cx="3816879" cy="6515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7"/>
            <a:endCxn id="10" idx="4"/>
          </p:cNvCxnSpPr>
          <p:nvPr/>
        </p:nvCxnSpPr>
        <p:spPr>
          <a:xfrm flipV="1">
            <a:off x="10104668" y="1794672"/>
            <a:ext cx="1466431" cy="39396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2"/>
            <a:endCxn id="9" idx="7"/>
          </p:cNvCxnSpPr>
          <p:nvPr/>
        </p:nvCxnSpPr>
        <p:spPr>
          <a:xfrm flipH="1">
            <a:off x="5342168" y="4065734"/>
            <a:ext cx="3432693" cy="9446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1"/>
            <a:endCxn id="5" idx="6"/>
          </p:cNvCxnSpPr>
          <p:nvPr/>
        </p:nvCxnSpPr>
        <p:spPr>
          <a:xfrm flipH="1" flipV="1">
            <a:off x="4983099" y="3353472"/>
            <a:ext cx="796381" cy="344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3"/>
            <a:endCxn id="9" idx="0"/>
          </p:cNvCxnSpPr>
          <p:nvPr/>
        </p:nvCxnSpPr>
        <p:spPr>
          <a:xfrm flipH="1">
            <a:off x="5151249" y="4079904"/>
            <a:ext cx="628231" cy="8514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" idx="5"/>
            <a:endCxn id="11" idx="1"/>
          </p:cNvCxnSpPr>
          <p:nvPr/>
        </p:nvCxnSpPr>
        <p:spPr>
          <a:xfrm>
            <a:off x="9235780" y="4256653"/>
            <a:ext cx="487050" cy="1477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" idx="0"/>
            <a:endCxn id="4" idx="2"/>
          </p:cNvCxnSpPr>
          <p:nvPr/>
        </p:nvCxnSpPr>
        <p:spPr>
          <a:xfrm flipV="1">
            <a:off x="4713099" y="1524672"/>
            <a:ext cx="1082550" cy="155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8432958" y="3937911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Oval 65"/>
          <p:cNvSpPr/>
          <p:nvPr/>
        </p:nvSpPr>
        <p:spPr>
          <a:xfrm>
            <a:off x="4732429" y="2661482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Oval 66"/>
          <p:cNvSpPr/>
          <p:nvPr/>
        </p:nvSpPr>
        <p:spPr>
          <a:xfrm>
            <a:off x="5497449" y="4148927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Oval 67"/>
          <p:cNvSpPr/>
          <p:nvPr/>
        </p:nvSpPr>
        <p:spPr>
          <a:xfrm>
            <a:off x="11002899" y="1408259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Oval 68"/>
          <p:cNvSpPr/>
          <p:nvPr/>
        </p:nvSpPr>
        <p:spPr>
          <a:xfrm>
            <a:off x="11407899" y="1796322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Oval 69"/>
          <p:cNvSpPr/>
          <p:nvPr/>
        </p:nvSpPr>
        <p:spPr>
          <a:xfrm>
            <a:off x="8393577" y="2415028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Oval 70"/>
          <p:cNvSpPr/>
          <p:nvPr/>
        </p:nvSpPr>
        <p:spPr>
          <a:xfrm>
            <a:off x="9521124" y="5429503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Oval 71"/>
          <p:cNvSpPr/>
          <p:nvPr/>
        </p:nvSpPr>
        <p:spPr>
          <a:xfrm>
            <a:off x="6293018" y="4582001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Oval 72"/>
          <p:cNvSpPr/>
          <p:nvPr/>
        </p:nvSpPr>
        <p:spPr>
          <a:xfrm>
            <a:off x="10085618" y="2857753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Oval 73"/>
          <p:cNvSpPr/>
          <p:nvPr/>
        </p:nvSpPr>
        <p:spPr>
          <a:xfrm>
            <a:off x="9805009" y="2064673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Oval 74"/>
          <p:cNvSpPr/>
          <p:nvPr/>
        </p:nvSpPr>
        <p:spPr>
          <a:xfrm>
            <a:off x="5018851" y="3258571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Oval 77"/>
          <p:cNvSpPr/>
          <p:nvPr/>
        </p:nvSpPr>
        <p:spPr>
          <a:xfrm>
            <a:off x="6337458" y="1402812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Oval 78"/>
          <p:cNvSpPr/>
          <p:nvPr/>
        </p:nvSpPr>
        <p:spPr>
          <a:xfrm>
            <a:off x="5499351" y="5079426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0" name="Oval 79"/>
          <p:cNvSpPr/>
          <p:nvPr/>
        </p:nvSpPr>
        <p:spPr>
          <a:xfrm>
            <a:off x="7058514" y="3220969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Oval 80"/>
          <p:cNvSpPr/>
          <p:nvPr/>
        </p:nvSpPr>
        <p:spPr>
          <a:xfrm>
            <a:off x="8021278" y="4858003"/>
            <a:ext cx="298200" cy="304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3" name="Group 82"/>
          <p:cNvGrpSpPr/>
          <p:nvPr/>
        </p:nvGrpSpPr>
        <p:grpSpPr>
          <a:xfrm>
            <a:off x="188021" y="163816"/>
            <a:ext cx="1631183" cy="1627407"/>
            <a:chOff x="187976" y="80866"/>
            <a:chExt cx="2432807" cy="2429128"/>
          </a:xfrm>
        </p:grpSpPr>
        <p:sp>
          <p:nvSpPr>
            <p:cNvPr id="84" name="Oval 83"/>
            <p:cNvSpPr/>
            <p:nvPr/>
          </p:nvSpPr>
          <p:spPr>
            <a:xfrm>
              <a:off x="187976" y="125835"/>
              <a:ext cx="2432807" cy="238415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5" name="Picture 13" descr="Society Icon #27943 - Free Icons Libra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12" y="80866"/>
              <a:ext cx="2250749" cy="225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" name="Picture 11" descr="Renewal Of State Owned Forest Farm Svg Png Icon Free Download (#333344) -  OnlineWebFont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41" y="1254672"/>
            <a:ext cx="1159522" cy="11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Arrow Connector 87"/>
          <p:cNvCxnSpPr/>
          <p:nvPr/>
        </p:nvCxnSpPr>
        <p:spPr>
          <a:xfrm flipV="1">
            <a:off x="2926786" y="1428654"/>
            <a:ext cx="2733863" cy="784446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948328" y="2213100"/>
            <a:ext cx="1932921" cy="173654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941219" y="2193131"/>
            <a:ext cx="1385460" cy="890341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945226" y="2213100"/>
            <a:ext cx="1376693" cy="1866804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948328" y="2213100"/>
            <a:ext cx="1530149" cy="3018726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2004546"/>
            <a:ext cx="36587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Elinor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Ostrom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Samuel Bowles &amp; Herbert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Gintis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Bo Rothstein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Daron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Acemoglu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&amp; James Robinson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Racjonalność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kooperacyjna</a:t>
            </a:r>
            <a:endParaRPr lang="pl-P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49948" y="2041514"/>
            <a:ext cx="1533525" cy="2286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ight Arrow 3"/>
          <p:cNvSpPr/>
          <p:nvPr/>
        </p:nvSpPr>
        <p:spPr>
          <a:xfrm>
            <a:off x="4449951" y="2615724"/>
            <a:ext cx="1533525" cy="2286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Right Arrow 4"/>
          <p:cNvSpPr/>
          <p:nvPr/>
        </p:nvSpPr>
        <p:spPr>
          <a:xfrm>
            <a:off x="4449949" y="3188210"/>
            <a:ext cx="1533525" cy="2286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ight Arrow 5"/>
          <p:cNvSpPr/>
          <p:nvPr/>
        </p:nvSpPr>
        <p:spPr>
          <a:xfrm>
            <a:off x="4449953" y="3764145"/>
            <a:ext cx="1533525" cy="2286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ight Arrow 6"/>
          <p:cNvSpPr/>
          <p:nvPr/>
        </p:nvSpPr>
        <p:spPr>
          <a:xfrm>
            <a:off x="4449947" y="4334906"/>
            <a:ext cx="1533525" cy="2286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Box 7"/>
          <p:cNvSpPr txBox="1"/>
          <p:nvPr/>
        </p:nvSpPr>
        <p:spPr>
          <a:xfrm>
            <a:off x="6222210" y="2004545"/>
            <a:ext cx="57789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Zarządzanie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dobrami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wspólnymi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Socjobiologiczna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teoria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kooperacji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Kognitywna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teoria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gier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Instytucje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inkluzywne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ekstraktywne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Planowanie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polityk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publicznych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w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obliczu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wicked problems</a:t>
            </a:r>
            <a:endParaRPr lang="pl-P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ayer.slideplayer.com/34/10196166/data/images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2"/>
          <a:stretch/>
        </p:blipFill>
        <p:spPr bwMode="auto">
          <a:xfrm>
            <a:off x="503047" y="740664"/>
            <a:ext cx="11356564" cy="42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6399" y="5609180"/>
            <a:ext cx="7954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Ostrom – Dobra</a:t>
            </a:r>
            <a:r>
              <a:rPr lang="pl-PL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/zasoby</a:t>
            </a:r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2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wspólne</a:t>
            </a:r>
            <a:r>
              <a:rPr lang="pl-PL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pl-PL" sz="3200" b="1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Commons</a:t>
            </a:r>
            <a:r>
              <a:rPr lang="pl-PL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75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876" y="441295"/>
            <a:ext cx="9317038" cy="5799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315" y="5653192"/>
            <a:ext cx="7321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Cooperative rationality </a:t>
            </a:r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</a:t>
            </a:r>
            <a:r>
              <a:rPr lang="en-US" sz="32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Wicked problems</a:t>
            </a:r>
            <a:endParaRPr lang="pl-PL" sz="3200" b="1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086" y="812800"/>
            <a:ext cx="591783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Nie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władza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kontrola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podmiotowość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a:</a:t>
            </a:r>
          </a:p>
          <a:p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Wymiana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informacji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Powiązania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sieciowe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Zaufanie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Wewnątrzsystemowa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empatia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pl-PL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Elastyczność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71" y="3705808"/>
            <a:ext cx="3933310" cy="1975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314" y="741510"/>
            <a:ext cx="57621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Reprezentacja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jak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największej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możliwej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ilości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perspektyw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interesów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Aktorzy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powiązani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współzależni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  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Każdy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musi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mieć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coś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czego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potrzebują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inni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Autentyczny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dialog.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Kierunek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nie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narzucany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przez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władze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Niewielka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ilość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procedur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514350" indent="-514350">
              <a:buAutoNum type="arabicPeriod"/>
            </a:pPr>
            <a:endParaRPr lang="pl-PL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7486" y="830355"/>
            <a:ext cx="4003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Z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teorii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negocjacji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Interesy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zamiast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pozycji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6139542" y="915522"/>
            <a:ext cx="783772" cy="783772"/>
          </a:xfrm>
          <a:prstGeom prst="mathPlus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7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086" y="812800"/>
            <a:ext cx="493975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Nie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władza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a:</a:t>
            </a:r>
          </a:p>
          <a:p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Wymiana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informacji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Powiązania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sieciowe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Zaufanie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Wewnątrzsystemowa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empatia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pl-PL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Elastyczność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534836" y="1785257"/>
            <a:ext cx="1393371" cy="27577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ight Arrow 3"/>
          <p:cNvSpPr/>
          <p:nvPr/>
        </p:nvSpPr>
        <p:spPr>
          <a:xfrm>
            <a:off x="6383921" y="3473316"/>
            <a:ext cx="1393371" cy="27577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Right Arrow 4"/>
          <p:cNvSpPr/>
          <p:nvPr/>
        </p:nvSpPr>
        <p:spPr>
          <a:xfrm>
            <a:off x="5534835" y="5270235"/>
            <a:ext cx="1393371" cy="27577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35" y="2481943"/>
            <a:ext cx="706307" cy="22585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72222" y="1629519"/>
            <a:ext cx="440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Wiedza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naturze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problemu</a:t>
            </a:r>
            <a:endParaRPr lang="pl-PL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15860" y="2961978"/>
            <a:ext cx="376006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Możliwość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współpracy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antycypacji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przyszyłych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problemów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lokalnych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pl-PL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0606" y="4623290"/>
            <a:ext cx="4695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Pozwala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systemowi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funkcjonować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sposób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satysfakcjonujący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nawet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wobec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nieuniknionych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nieprzewidzianych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zmian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6" descr="Arial view of Sacramento River and San Joaquin River Delta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" t="3369" r="-1" b="12057"/>
          <a:stretch/>
        </p:blipFill>
        <p:spPr bwMode="auto">
          <a:xfrm>
            <a:off x="-101600" y="-58057"/>
            <a:ext cx="12293600" cy="6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594" y="2093345"/>
            <a:ext cx="1138989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 CO?</a:t>
            </a:r>
          </a:p>
        </p:txBody>
      </p:sp>
    </p:spTree>
    <p:extLst>
      <p:ext uri="{BB962C8B-B14F-4D97-AF65-F5344CB8AC3E}">
        <p14:creationId xmlns:p14="http://schemas.microsoft.com/office/powerpoint/2010/main" val="26825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15410" r="3443" b="15177"/>
          <a:stretch/>
        </p:blipFill>
        <p:spPr>
          <a:xfrm>
            <a:off x="325196" y="465221"/>
            <a:ext cx="5871580" cy="5823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18442" y="527989"/>
            <a:ext cx="49604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Jeśli jesteś prawdziwym uczonym, to zostawią cię na lodzie. Jeśli nie robisz pieniędzy, uznają cię za głupka i biedaka. W modzie są teraz przynoszące zysk przedmioty, takie jak medycyna i prawo, pracuje się tylko nad tym, czemu można przypisać wartość pieniężną</a:t>
            </a:r>
            <a:r>
              <a:rPr lang="pl-PL" sz="3200" dirty="0">
                <a:solidFill>
                  <a:srgbClr val="231F20"/>
                </a:solidFill>
                <a:latin typeface="PTSerif-Regular"/>
              </a:rPr>
              <a:t>.</a:t>
            </a:r>
          </a:p>
          <a:p>
            <a:pPr algn="just"/>
            <a:endParaRPr lang="pl-PL" sz="3200" dirty="0">
              <a:solidFill>
                <a:srgbClr val="231F20"/>
              </a:solidFill>
              <a:latin typeface="PTSerif-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0224" y="5402306"/>
            <a:ext cx="54769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8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Jan z Salisbury</a:t>
            </a:r>
          </a:p>
          <a:p>
            <a:pPr algn="r"/>
            <a:r>
              <a:rPr lang="pl-PL" sz="28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~1270</a:t>
            </a:r>
            <a:r>
              <a:rPr lang="pl-P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5" name="Rectangle 4"/>
          <p:cNvSpPr/>
          <p:nvPr/>
        </p:nvSpPr>
        <p:spPr>
          <a:xfrm>
            <a:off x="6198859" y="5402306"/>
            <a:ext cx="54769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8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Jan z Garland</a:t>
            </a:r>
          </a:p>
          <a:p>
            <a:pPr algn="r"/>
            <a:r>
              <a:rPr lang="pl-PL" sz="2800" dirty="0">
                <a:solidFill>
                  <a:srgbClr val="231F2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~1240</a:t>
            </a:r>
            <a:r>
              <a:rPr lang="pl-P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5122" name="Picture 2" descr="John of Garland - Wikidat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23097" r="23174" b="35806"/>
          <a:stretch/>
        </p:blipFill>
        <p:spPr bwMode="auto">
          <a:xfrm>
            <a:off x="325195" y="465221"/>
            <a:ext cx="5839141" cy="57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2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s://upload.wikimedia.org/wikipedia/commons/1/17/Hieronymus_Bosch_-_The_Garden_of_Earthly_Delights_-_He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1" b="14175"/>
          <a:stretch/>
        </p:blipFill>
        <p:spPr bwMode="auto">
          <a:xfrm>
            <a:off x="11759" y="-1295400"/>
            <a:ext cx="12180241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921990"/>
            <a:ext cx="850745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Być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może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chodzi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 chaos </a:t>
            </a:r>
            <a:r>
              <a:rPr lang="en-US" sz="3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brak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satysfakcji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  <a:p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 </a:t>
            </a:r>
            <a:r>
              <a:rPr lang="en-US" sz="2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organizacji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jako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kosza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śmieci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  Idea </a:t>
            </a:r>
            <a:r>
              <a:rPr lang="en-US" sz="2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organizacji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jako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miejsca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spotkania</a:t>
            </a:r>
            <a:endParaRPr lang="pl-PL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ntegral Social Justice – Integral Lif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r="5025"/>
          <a:stretch/>
        </p:blipFill>
        <p:spPr bwMode="auto">
          <a:xfrm>
            <a:off x="948870" y="1122172"/>
            <a:ext cx="5474875" cy="408515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315" y="590288"/>
            <a:ext cx="3919117" cy="55553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82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2571" y="4673600"/>
            <a:ext cx="64107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Dziękuję</a:t>
            </a:r>
            <a:r>
              <a:rPr lang="en-US" sz="6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6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za</a:t>
            </a:r>
            <a:r>
              <a:rPr lang="en-US" sz="6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6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uwagę</a:t>
            </a:r>
            <a:r>
              <a:rPr lang="en-US" sz="6000" dirty="0">
                <a:latin typeface="Segoe UI Light" panose="020B0502040204020203" pitchFamily="34" charset="0"/>
                <a:cs typeface="Segoe UI Light" panose="020B0502040204020203" pitchFamily="34" charset="0"/>
              </a:rPr>
              <a:t>!</a:t>
            </a:r>
            <a:endParaRPr lang="pl-PL" sz="6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udent Life During the Middle 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7" y="586979"/>
            <a:ext cx="5641837" cy="45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freetoedit#vs#versus#png #remixit | Red background images, Art reference  photos, Geometric graphi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t="25771" r="26514" b="30656"/>
          <a:stretch/>
        </p:blipFill>
        <p:spPr bwMode="auto">
          <a:xfrm>
            <a:off x="1906266" y="2159260"/>
            <a:ext cx="1503474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hronology of medieval boys' medieval universiti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30" y="590237"/>
            <a:ext cx="6085257" cy="45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toedit#vs#versus#png #remixit | Red background images, Art reference  photos, Geometric graphi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t="25771" r="26514" b="30656"/>
          <a:stretch/>
        </p:blipFill>
        <p:spPr bwMode="auto">
          <a:xfrm>
            <a:off x="7010815" y="1457278"/>
            <a:ext cx="1503474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5170" y="5241128"/>
            <a:ext cx="5416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Inflacja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dyplomów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(Anglia, XVII w.; 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Niemcy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&amp;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Francja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XIX w.)</a:t>
            </a:r>
            <a:endParaRPr 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2616" y="5202109"/>
            <a:ext cx="72735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</a:t>
            </a:r>
            <a:r>
              <a:rPr lang="pl-PL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Profesorowie</a:t>
            </a:r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vs  </a:t>
            </a:r>
            <a:r>
              <a:rPr lang="en-US" sz="2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inni</a:t>
            </a:r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pracownicy</a:t>
            </a:r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naukowi</a:t>
            </a:r>
            <a:endParaRPr lang="en-US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Pracownicy</a:t>
            </a:r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naukowi</a:t>
            </a:r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vs  </a:t>
            </a:r>
            <a:r>
              <a:rPr lang="en-US" sz="2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Administracja</a:t>
            </a:r>
            <a:endParaRPr lang="en-US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</a:t>
            </a:r>
            <a:r>
              <a:rPr lang="en-US" sz="2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Uniwersytet</a:t>
            </a:r>
            <a:r>
              <a:rPr lang="en-US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vs  </a:t>
            </a:r>
            <a:r>
              <a:rPr lang="en-US" sz="2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Społeczeństwo</a:t>
            </a:r>
            <a:endParaRPr lang="pl-PL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88947" y="571361"/>
            <a:ext cx="5636933" cy="5703243"/>
          </a:xfrm>
          <a:prstGeom prst="ellipse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87" y="2137104"/>
            <a:ext cx="608654" cy="2696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34" y="654819"/>
            <a:ext cx="753347" cy="3337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28" y="3241991"/>
            <a:ext cx="424642" cy="1881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79" y="4315178"/>
            <a:ext cx="424642" cy="1881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03" y="1442219"/>
            <a:ext cx="424642" cy="1881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30" y="3423415"/>
            <a:ext cx="424642" cy="1881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716" y="1947548"/>
            <a:ext cx="424642" cy="1881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37" y="1725248"/>
            <a:ext cx="424642" cy="1881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435" y="450446"/>
            <a:ext cx="1713231" cy="7590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1667" y="547914"/>
            <a:ext cx="458728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Translacja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racjonalizacja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Kontrakty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studenckie</a:t>
            </a:r>
            <a:endParaRPr lang="en-US" sz="3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Rektor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jako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manager</a:t>
            </a:r>
          </a:p>
          <a:p>
            <a:pPr marL="571500" indent="-571500" algn="just">
              <a:buFontTx/>
              <a:buChar char="-"/>
            </a:pP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Praca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akademicka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just"/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zdefiniowana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wartością</a:t>
            </a:r>
            <a:endParaRPr lang="en-US" sz="3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punktową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publikacji</a:t>
            </a:r>
            <a:endParaRPr lang="pl-PL" sz="3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667" y="625085"/>
            <a:ext cx="575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Te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same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konflikty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/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różne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rozwiązania</a:t>
            </a:r>
            <a:endParaRPr lang="pl-PL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28178" y="1947548"/>
            <a:ext cx="121539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bg1"/>
                </a:solidFill>
                <a:latin typeface="Harrington" panose="04040505050A02020702" pitchFamily="82" charset="0"/>
              </a:rPr>
              <a:t>?</a:t>
            </a:r>
            <a:endParaRPr lang="pl-PL" sz="16600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6" y="0"/>
            <a:ext cx="784621" cy="3476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9" y="35168"/>
            <a:ext cx="784621" cy="3476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6" y="3511339"/>
            <a:ext cx="784621" cy="3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8" y="3511338"/>
            <a:ext cx="784621" cy="3476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9" y="295925"/>
            <a:ext cx="401273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Profesorowie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Rdzeń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akademickiej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wspólnoty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, “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dostojni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wolni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”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Akademiccy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pracownicy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dobrze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wykonujący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swoją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pracę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Nauczyciele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przekazujący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praktyczną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wiedzę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pl-PL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4749" y="419854"/>
            <a:ext cx="3885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Studenci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Najzdolniejsi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zdolnych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przyszłe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elity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narodu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Produkt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przeznaczony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do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konsumpcji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przez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rynek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pracy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Klienci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instytucji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zobowiązanej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kontraktem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do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dostarczenia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pewnych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dóbr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99" y="3686006"/>
            <a:ext cx="3190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Akademickie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władze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Reprezentanci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wspólnoty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akademickiej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Sprawni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managerowie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funkcjonujący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ramach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warunków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brzegowych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zdefiniowanych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przez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państwo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4749" y="3682327"/>
            <a:ext cx="3885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Państwo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Źródło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finansowania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gwarant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wolności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akademickiej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Steruje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systemem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kształtując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warunki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brzegowe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zgodnie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z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interesem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narodowym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36" y="630502"/>
            <a:ext cx="112391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Tx/>
              <a:buAutoNum type="alphaLcPeriod"/>
            </a:pP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Nie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ma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wśród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aktorów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składających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się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uniwersytet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grupy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bezwzględnie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uprzywilejowanej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Uniwersytet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jest (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odwieczną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siecią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powiązań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pomiędzy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aktorami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514350" indent="-514350" algn="just">
              <a:buFontTx/>
              <a:buAutoNum type="alphaLcPeriod"/>
            </a:pPr>
            <a:endParaRPr lang="en-US" sz="3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 algn="just">
              <a:buAutoNum type="alphaLcPeriod"/>
            </a:pP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Dyskusja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interesach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któregokolwiek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z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aktorów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dotyczy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również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interesów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innych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aktorów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A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ich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interesy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nie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koniecznie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są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zbieżne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514350" indent="-514350" algn="just">
              <a:buAutoNum type="alphaLcPeriod"/>
            </a:pPr>
            <a:endParaRPr lang="en-US" sz="3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 algn="just">
              <a:buAutoNum type="alphaLcPeriod"/>
            </a:pP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Dominacja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któregokolwiek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z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aktorów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nie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służy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dobru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uniwersytetu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jako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instytucji</a:t>
            </a:r>
            <a:r>
              <a:rPr lang="en-US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0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57279" y="5452028"/>
            <a:ext cx="60053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Powiązania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osobiste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Zaufanie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państwa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społeczeństwa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studentów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</a:p>
          <a:p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doktorów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wobec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profesorów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jako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baza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działania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systemu</a:t>
            </a: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2" descr="How Hobbes first pictured the “monster” of good government | art | Phaid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4044" r="3496" b="1940"/>
          <a:stretch/>
        </p:blipFill>
        <p:spPr bwMode="auto">
          <a:xfrm>
            <a:off x="-1" y="0"/>
            <a:ext cx="5982658" cy="46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215" y="4744142"/>
            <a:ext cx="5179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Model </a:t>
            </a:r>
            <a:r>
              <a:rPr lang="en-US" sz="4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technokratyczny</a:t>
            </a:r>
            <a:endParaRPr lang="pl-PL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4" descr="Wilhelm von Humboldt - Wikiw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8093" b="43070"/>
          <a:stretch/>
        </p:blipFill>
        <p:spPr bwMode="auto">
          <a:xfrm>
            <a:off x="5987892" y="0"/>
            <a:ext cx="6204107" cy="46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90571" y="4744142"/>
            <a:ext cx="495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Model </a:t>
            </a:r>
            <a:r>
              <a:rPr lang="en-US" sz="4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humboldtowski</a:t>
            </a:r>
            <a:endParaRPr lang="pl-PL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215" y="5435991"/>
            <a:ext cx="58201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Suwerenność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państwa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(do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ustalania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warunków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brzegowych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Suwerenność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managerów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(w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ramach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warunków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ustalonych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przez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państwo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279" y="5452028"/>
            <a:ext cx="5521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Suwerenność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profesorów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…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ustanowionych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przez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nich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ciał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zbiorowych</a:t>
            </a: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215" y="5435992"/>
            <a:ext cx="3361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Powiązania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kontraktualne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Brak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zaufania</a:t>
            </a: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  <p:bldP spid="8" grpId="0"/>
      <p:bldP spid="8" grpId="1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 rot="1420200">
            <a:off x="6147587" y="3391341"/>
            <a:ext cx="1104476" cy="56043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ight Arrow 6"/>
          <p:cNvSpPr/>
          <p:nvPr/>
        </p:nvSpPr>
        <p:spPr>
          <a:xfrm rot="1451774">
            <a:off x="2810704" y="1831346"/>
            <a:ext cx="1048717" cy="560438"/>
          </a:xfrm>
          <a:prstGeom prst="rightArrow">
            <a:avLst/>
          </a:prstGeom>
          <a:pattFill prst="dk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5" name="Picture 11" descr="Renewal Of State Owned Forest Farm Svg Png Icon Free Download (#333344) -  OnlineWebFont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55" y="1766832"/>
            <a:ext cx="1802186" cy="173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204735" y="3193209"/>
            <a:ext cx="3078213" cy="3001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val 8"/>
          <p:cNvSpPr/>
          <p:nvPr/>
        </p:nvSpPr>
        <p:spPr>
          <a:xfrm>
            <a:off x="8247111" y="3909134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val 16"/>
          <p:cNvSpPr/>
          <p:nvPr/>
        </p:nvSpPr>
        <p:spPr>
          <a:xfrm>
            <a:off x="8419883" y="4694171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val 17"/>
          <p:cNvSpPr/>
          <p:nvPr/>
        </p:nvSpPr>
        <p:spPr>
          <a:xfrm>
            <a:off x="9137018" y="3871034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val 18"/>
          <p:cNvSpPr/>
          <p:nvPr/>
        </p:nvSpPr>
        <p:spPr>
          <a:xfrm>
            <a:off x="9262722" y="5026615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val 19"/>
          <p:cNvSpPr/>
          <p:nvPr/>
        </p:nvSpPr>
        <p:spPr>
          <a:xfrm>
            <a:off x="7838689" y="5236165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val 20"/>
          <p:cNvSpPr/>
          <p:nvPr/>
        </p:nvSpPr>
        <p:spPr>
          <a:xfrm>
            <a:off x="9067827" y="2983659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545440" y="3006593"/>
            <a:ext cx="821354" cy="839924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9451129" y="2111565"/>
            <a:ext cx="821354" cy="839924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87976" y="80866"/>
            <a:ext cx="2432807" cy="2429128"/>
            <a:chOff x="187976" y="80866"/>
            <a:chExt cx="2432807" cy="2429128"/>
          </a:xfrm>
        </p:grpSpPr>
        <p:sp>
          <p:nvSpPr>
            <p:cNvPr id="2" name="Oval 1"/>
            <p:cNvSpPr/>
            <p:nvPr/>
          </p:nvSpPr>
          <p:spPr>
            <a:xfrm>
              <a:off x="187976" y="125835"/>
              <a:ext cx="2432807" cy="238415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37" name="Picture 13" descr="Society Icon #27943 - Free Icons Librar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12" y="80866"/>
              <a:ext cx="2250749" cy="225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59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8451322" y="3161039"/>
            <a:ext cx="3078213" cy="3001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ight Arrow 14"/>
          <p:cNvSpPr/>
          <p:nvPr/>
        </p:nvSpPr>
        <p:spPr>
          <a:xfrm rot="1420200">
            <a:off x="6147587" y="3391341"/>
            <a:ext cx="1104476" cy="56043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ight Arrow 6"/>
          <p:cNvSpPr/>
          <p:nvPr/>
        </p:nvSpPr>
        <p:spPr>
          <a:xfrm rot="1451774">
            <a:off x="2810704" y="1831346"/>
            <a:ext cx="1048717" cy="560438"/>
          </a:xfrm>
          <a:prstGeom prst="rightArrow">
            <a:avLst/>
          </a:prstGeom>
          <a:pattFill prst="dk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5" name="Picture 11" descr="Renewal Of State Owned Forest Farm Svg Png Icon Free Download (#333344) -  OnlineWebFont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55" y="1766832"/>
            <a:ext cx="1802186" cy="173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204735" y="3193209"/>
            <a:ext cx="3078213" cy="30019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val 8"/>
          <p:cNvSpPr/>
          <p:nvPr/>
        </p:nvSpPr>
        <p:spPr>
          <a:xfrm>
            <a:off x="9505343" y="4154199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val 16"/>
          <p:cNvSpPr/>
          <p:nvPr/>
        </p:nvSpPr>
        <p:spPr>
          <a:xfrm>
            <a:off x="9678115" y="4939236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val 17"/>
          <p:cNvSpPr/>
          <p:nvPr/>
        </p:nvSpPr>
        <p:spPr>
          <a:xfrm>
            <a:off x="10395250" y="4116099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val 18"/>
          <p:cNvSpPr/>
          <p:nvPr/>
        </p:nvSpPr>
        <p:spPr>
          <a:xfrm>
            <a:off x="10520954" y="5271680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val 19"/>
          <p:cNvSpPr/>
          <p:nvPr/>
        </p:nvSpPr>
        <p:spPr>
          <a:xfrm>
            <a:off x="9070156" y="5481230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val 20"/>
          <p:cNvSpPr/>
          <p:nvPr/>
        </p:nvSpPr>
        <p:spPr>
          <a:xfrm>
            <a:off x="10326059" y="3228724"/>
            <a:ext cx="408422" cy="4191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oup 11"/>
          <p:cNvGrpSpPr/>
          <p:nvPr/>
        </p:nvGrpSpPr>
        <p:grpSpPr>
          <a:xfrm>
            <a:off x="187976" y="80866"/>
            <a:ext cx="2432807" cy="2429128"/>
            <a:chOff x="187976" y="80866"/>
            <a:chExt cx="2432807" cy="2429128"/>
          </a:xfrm>
        </p:grpSpPr>
        <p:sp>
          <p:nvSpPr>
            <p:cNvPr id="2" name="Oval 1"/>
            <p:cNvSpPr/>
            <p:nvPr/>
          </p:nvSpPr>
          <p:spPr>
            <a:xfrm>
              <a:off x="187976" y="125835"/>
              <a:ext cx="2432807" cy="238415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37" name="Picture 13" descr="Society Icon #27943 - Free Icons Libra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12" y="80866"/>
              <a:ext cx="2250749" cy="225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40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479</Words>
  <Application>Microsoft Office PowerPoint</Application>
  <PresentationFormat>Widescreen</PresentationFormat>
  <Paragraphs>123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Harrington</vt:lpstr>
      <vt:lpstr>PTSerif-Regular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Łukasz Stankiewicz</cp:lastModifiedBy>
  <cp:revision>104</cp:revision>
  <dcterms:created xsi:type="dcterms:W3CDTF">2021-02-21T10:12:55Z</dcterms:created>
  <dcterms:modified xsi:type="dcterms:W3CDTF">2021-03-26T14:12:40Z</dcterms:modified>
</cp:coreProperties>
</file>